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notesSlides/notesSlide7.xml" ContentType="application/vnd.openxmlformats-officedocument.presentationml.notesSlide+xml"/>
  <Override PartName="/ppt/notesSlides/_rels/notesSlide7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media/image9.png" ContentType="image/png"/>
  <Override PartName="/ppt/media/image1.png" ContentType="image/png"/>
  <Override PartName="/ppt/media/image8.png" ContentType="image/png"/>
  <Override PartName="/ppt/media/image7.wmf" ContentType="image/x-wmf"/>
  <Override PartName="/ppt/media/image2.jpeg" ContentType="image/jpe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10.png" ContentType="image/png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12192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Cliquez pour déplacer la diapo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fr-FR" sz="2000" spc="-1" strike="noStrike">
                <a:latin typeface="Arial"/>
              </a:rPr>
              <a:t>Cliquez pour modifier le format des notes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b="0" lang="fr-FR" sz="1400" spc="-1" strike="noStrike">
                <a:latin typeface="Times New Roman"/>
              </a:rPr>
              <a:t>&lt;en-tête&gt;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89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fr-FR" sz="1400" spc="-1" strike="noStrike">
                <a:latin typeface="Times New Roman"/>
              </a:rPr>
              <a:t>&lt;date/heure&gt;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90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fr-FR" sz="1400" spc="-1" strike="noStrike">
                <a:latin typeface="Times New Roman"/>
              </a:rPr>
              <a:t>&lt;pied de page&gt;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91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28BB5D18-2C5F-4DA7-8C6B-1637BC8065F1}" type="slidenum">
              <a:rPr b="0" lang="fr-FR" sz="1400" spc="-1" strike="noStrike">
                <a:latin typeface="Times New Roman"/>
              </a:rPr>
              <a:t>&lt;numéro&gt;</a:t>
            </a:fld>
            <a:endParaRPr b="0" lang="fr-FR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</p:spPr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p>
            <a:pPr marL="216000" indent="-216000">
              <a:lnSpc>
                <a:spcPct val="100000"/>
              </a:lnSpc>
            </a:pPr>
            <a:r>
              <a:rPr b="0" lang="fr-FR" sz="2000" spc="-1" strike="noStrike">
                <a:latin typeface="Arial"/>
              </a:rPr>
              <a:t>Le taux de bénévolat croit avec les diplômes et les revenus/ partage des tâches domestiques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125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17A0DD67-3DD8-49E4-9734-DA4A0FBD93D0}" type="slidenum">
              <a:rPr b="0" lang="fr-FR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&lt;numéro&gt;</a:t>
            </a:fld>
            <a:endParaRPr b="0" lang="fr-FR" sz="12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5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Image 8" descr=""/>
          <p:cNvPicPr/>
          <p:nvPr/>
        </p:nvPicPr>
        <p:blipFill>
          <a:blip r:embed="rId2"/>
          <a:stretch/>
        </p:blipFill>
        <p:spPr>
          <a:xfrm>
            <a:off x="0" y="0"/>
            <a:ext cx="12191760" cy="6856920"/>
          </a:xfrm>
          <a:prstGeom prst="rect">
            <a:avLst/>
          </a:prstGeom>
          <a:ln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body"/>
          </p:nvPr>
        </p:nvSpPr>
        <p:spPr>
          <a:xfrm>
            <a:off x="431280" y="3332880"/>
            <a:ext cx="9504720" cy="767880"/>
          </a:xfrm>
          <a:prstGeom prst="rect">
            <a:avLst/>
          </a:prstGeom>
        </p:spPr>
        <p:txBody>
          <a:bodyPr anchor="ctr"/>
          <a:p>
            <a:pPr algn="just">
              <a:lnSpc>
                <a:spcPct val="90000"/>
              </a:lnSpc>
            </a:pPr>
            <a:r>
              <a:rPr b="1" lang="fr-FR" sz="5340" spc="-1" strike="noStrike">
                <a:solidFill>
                  <a:srgbClr val="1c1942"/>
                </a:solidFill>
                <a:latin typeface="Bitter"/>
              </a:rPr>
              <a:t>Cliquez</a:t>
            </a:r>
            <a:endParaRPr b="0" lang="fr-FR" sz="534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431280" y="2084760"/>
            <a:ext cx="9504720" cy="767880"/>
          </a:xfrm>
          <a:prstGeom prst="rect">
            <a:avLst/>
          </a:prstGeom>
        </p:spPr>
        <p:txBody>
          <a:bodyPr anchor="ctr"/>
          <a:p>
            <a:pPr algn="just">
              <a:lnSpc>
                <a:spcPct val="100000"/>
              </a:lnSpc>
            </a:pPr>
            <a:r>
              <a:rPr b="0" lang="fr-FR" sz="4800" spc="-1" strike="noStrike">
                <a:solidFill>
                  <a:srgbClr val="1c1942"/>
                </a:solidFill>
                <a:latin typeface="Bitter"/>
              </a:rPr>
              <a:t>Cliquez</a:t>
            </a:r>
            <a:endParaRPr b="0" lang="fr-FR" sz="4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body"/>
          </p:nvPr>
        </p:nvSpPr>
        <p:spPr>
          <a:xfrm>
            <a:off x="431280" y="4197240"/>
            <a:ext cx="9504720" cy="1055880"/>
          </a:xfrm>
          <a:prstGeom prst="rect">
            <a:avLst/>
          </a:prstGeom>
        </p:spPr>
        <p:txBody>
          <a:bodyPr anchor="ctr"/>
          <a:p>
            <a:pPr algn="just">
              <a:lnSpc>
                <a:spcPct val="90000"/>
              </a:lnSpc>
            </a:pPr>
            <a:r>
              <a:rPr b="0" lang="fr-FR" sz="7340" spc="-1" strike="noStrike">
                <a:solidFill>
                  <a:srgbClr val="1c1942"/>
                </a:solidFill>
                <a:latin typeface="Bitter"/>
              </a:rPr>
              <a:t>Cliquez</a:t>
            </a:r>
            <a:endParaRPr b="0" lang="fr-FR" sz="734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body"/>
          </p:nvPr>
        </p:nvSpPr>
        <p:spPr>
          <a:xfrm>
            <a:off x="431280" y="5157360"/>
            <a:ext cx="1728000" cy="575640"/>
          </a:xfrm>
          <a:prstGeom prst="rect">
            <a:avLst/>
          </a:prstGeom>
        </p:spPr>
        <p:txBody>
          <a:bodyPr anchor="b"/>
          <a:p>
            <a:pPr>
              <a:lnSpc>
                <a:spcPct val="90000"/>
              </a:lnSpc>
            </a:pPr>
            <a:r>
              <a:rPr b="0" lang="fr-FR" sz="1800" spc="-1" strike="noStrike">
                <a:solidFill>
                  <a:srgbClr val="171643"/>
                </a:solidFill>
                <a:latin typeface="Bitter"/>
              </a:rPr>
              <a:t>Cliquez pour ajouter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body"/>
          </p:nvPr>
        </p:nvSpPr>
        <p:spPr>
          <a:xfrm>
            <a:off x="2063520" y="5253120"/>
            <a:ext cx="1631880" cy="47952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b="1" lang="fr-FR" sz="1069" spc="-1" strike="noStrike">
                <a:solidFill>
                  <a:srgbClr val="9ad6ce"/>
                </a:solidFill>
                <a:latin typeface="Bitter"/>
              </a:rPr>
              <a:t>Cliquez pour ajouter</a:t>
            </a:r>
            <a:endParaRPr b="0" lang="fr-FR" sz="1069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CustomShape 6"/>
          <p:cNvSpPr/>
          <p:nvPr/>
        </p:nvSpPr>
        <p:spPr>
          <a:xfrm>
            <a:off x="335520" y="356760"/>
            <a:ext cx="2495880" cy="1535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7" name="Image 9" descr=""/>
          <p:cNvPicPr/>
          <p:nvPr/>
        </p:nvPicPr>
        <p:blipFill>
          <a:blip r:embed="rId3"/>
          <a:stretch/>
        </p:blipFill>
        <p:spPr>
          <a:xfrm>
            <a:off x="174600" y="61560"/>
            <a:ext cx="2838960" cy="1892520"/>
          </a:xfrm>
          <a:prstGeom prst="rect">
            <a:avLst/>
          </a:prstGeom>
          <a:ln>
            <a:noFill/>
          </a:ln>
        </p:spPr>
      </p:pic>
      <p:sp>
        <p:nvSpPr>
          <p:cNvPr id="8" name="PlaceHolder 7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Cliquez pour éditer le format du texte-titre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b="0" lang="fr-FR" sz="4400" spc="-1" strike="noStrike">
                <a:solidFill>
                  <a:srgbClr val="000000"/>
                </a:solidFill>
                <a:latin typeface="Calibri Light"/>
              </a:rPr>
              <a:t>Modifiez le style du titre</a:t>
            </a:r>
            <a:endParaRPr b="0" lang="fr-F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Modifiez les styles du texte du masque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2400" spc="-1" strike="noStrike">
                <a:solidFill>
                  <a:srgbClr val="000000"/>
                </a:solidFill>
                <a:latin typeface="Calibri"/>
              </a:rPr>
              <a:t>Deuxième niveau</a:t>
            </a:r>
            <a:endParaRPr b="0" lang="fr-FR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Troisième niveau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Quatrième niveau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Cinquième niveau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7EE6A8C0-3C0B-4483-94D7-3E14ABF3083C}" type="datetime">
              <a:rPr b="0" lang="fr-FR" sz="1200" spc="-1" strike="noStrike">
                <a:solidFill>
                  <a:srgbClr val="8b8b8b"/>
                </a:solidFill>
                <a:latin typeface="Calibri"/>
              </a:rPr>
              <a:t>05/03/2019</a:t>
            </a:fld>
            <a:endParaRPr b="0" lang="fr-FR" sz="1200" spc="-1" strike="noStrike">
              <a:latin typeface="Times New Roman"/>
            </a:endParaRPr>
          </a:p>
        </p:txBody>
      </p:sp>
      <p:sp>
        <p:nvSpPr>
          <p:cNvPr id="48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 b="0" lang="fr-FR" sz="2400" spc="-1" strike="noStrike">
              <a:latin typeface="Times New Roman"/>
            </a:endParaRPr>
          </a:p>
        </p:txBody>
      </p:sp>
      <p:sp>
        <p:nvSpPr>
          <p:cNvPr id="49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4A0B494B-9DF7-4200-BF3A-F82DFEAD6B79}" type="slidenum">
              <a:rPr b="0" lang="fr-FR" sz="1200" spc="-1" strike="noStrike">
                <a:solidFill>
                  <a:srgbClr val="8b8b8b"/>
                </a:solidFill>
                <a:latin typeface="Calibri"/>
              </a:rPr>
              <a:t>&lt;numéro&gt;</a:t>
            </a:fld>
            <a:endParaRPr b="0" lang="fr-FR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png"/><Relationship Id="rId3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image" Target="../media/image7.wmf"/><Relationship Id="rId3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418320" y="5342040"/>
            <a:ext cx="1728000" cy="57564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p>
            <a:pPr>
              <a:lnSpc>
                <a:spcPct val="90000"/>
              </a:lnSpc>
            </a:pPr>
            <a:r>
              <a:rPr b="0" lang="fr-FR" sz="1800" spc="-1" strike="noStrike">
                <a:solidFill>
                  <a:srgbClr val="171643"/>
                </a:solidFill>
                <a:latin typeface="Bitter"/>
              </a:rPr>
              <a:t>Conférence de presse du 7 mars 2019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TextShape 2"/>
          <p:cNvSpPr txBox="1"/>
          <p:nvPr/>
        </p:nvSpPr>
        <p:spPr>
          <a:xfrm>
            <a:off x="2643120" y="5339160"/>
            <a:ext cx="5418720" cy="47952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1" lang="fr-FR" sz="1100" spc="-1" strike="noStrike">
                <a:solidFill>
                  <a:srgbClr val="c00000"/>
                </a:solidFill>
                <a:latin typeface="Bitter"/>
              </a:rPr>
              <a:t>Présentation du chantier engagé avec la Direction régionale Aux Droits des Femmes et à l’Egalité </a:t>
            </a:r>
            <a:endParaRPr b="0" lang="fr-FR" sz="1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4" name="TextShape 3"/>
          <p:cNvSpPr txBox="1"/>
          <p:nvPr/>
        </p:nvSpPr>
        <p:spPr>
          <a:xfrm>
            <a:off x="238320" y="2997000"/>
            <a:ext cx="9504720" cy="105588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just">
              <a:lnSpc>
                <a:spcPct val="90000"/>
              </a:lnSpc>
            </a:pPr>
            <a:r>
              <a:rPr b="0" lang="fr-FR" sz="7340" spc="-1" strike="noStrike">
                <a:solidFill>
                  <a:srgbClr val="1c1942"/>
                </a:solidFill>
                <a:latin typeface="Arial"/>
              </a:rPr>
              <a:t>Egalité Femme /homme</a:t>
            </a:r>
            <a:endParaRPr b="0" lang="fr-FR" sz="734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5" name="TextShape 4"/>
          <p:cNvSpPr txBox="1"/>
          <p:nvPr/>
        </p:nvSpPr>
        <p:spPr>
          <a:xfrm>
            <a:off x="238320" y="4149000"/>
            <a:ext cx="9504720" cy="76788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just">
              <a:lnSpc>
                <a:spcPct val="100000"/>
              </a:lnSpc>
            </a:pPr>
            <a:r>
              <a:rPr b="0" lang="fr-FR" sz="4800" spc="-1" strike="noStrike">
                <a:solidFill>
                  <a:srgbClr val="1c1942"/>
                </a:solidFill>
                <a:latin typeface="Arial"/>
              </a:rPr>
              <a:t>Et dans les associations?</a:t>
            </a:r>
            <a:endParaRPr b="0" lang="fr-FR" sz="4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96" name="" descr=""/>
          <p:cNvPicPr/>
          <p:nvPr/>
        </p:nvPicPr>
        <p:blipFill>
          <a:blip r:embed="rId1"/>
          <a:stretch/>
        </p:blipFill>
        <p:spPr>
          <a:xfrm>
            <a:off x="2736000" y="81000"/>
            <a:ext cx="1256760" cy="15714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90000"/>
              </a:lnSpc>
            </a:pPr>
            <a:r>
              <a:rPr b="1" lang="fr-FR" sz="4400" spc="-1" strike="noStrike">
                <a:solidFill>
                  <a:srgbClr val="000000"/>
                </a:solidFill>
                <a:latin typeface="Calibri Light"/>
              </a:rPr>
              <a:t>Les éléments facilitateurs de la participation des femmes</a:t>
            </a:r>
            <a:endParaRPr b="0" lang="fr-F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Adaptation des horaires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Utiliser une communication inclusive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Les gouvernances collégiales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L’accompagnement des femmes dans la prise de responsabilités (mentorat, formations, ...)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2400" spc="-1" strike="noStrike">
                <a:solidFill>
                  <a:srgbClr val="000000"/>
                </a:solidFill>
                <a:latin typeface="TitilliumWeb-Regular"/>
              </a:rPr>
              <a:t>La bonne définition des rôles et fonctions des un-es et des autres</a:t>
            </a:r>
            <a:endParaRPr b="0" lang="fr-FR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2400" spc="-1" strike="noStrike">
                <a:solidFill>
                  <a:srgbClr val="000000"/>
                </a:solidFill>
                <a:latin typeface="TitilliumWeb-Regular"/>
              </a:rPr>
              <a:t>La prise de conscience des attitudes sexistes</a:t>
            </a:r>
            <a:endParaRPr b="0" lang="fr-FR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2400" spc="-1" strike="noStrike">
                <a:solidFill>
                  <a:srgbClr val="000000"/>
                </a:solidFill>
                <a:latin typeface="TitilliumWeb-Regular"/>
              </a:rPr>
              <a:t>Les quotas</a:t>
            </a:r>
            <a:endParaRPr b="0" lang="fr-FR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timing>
    <p:tnLst>
      <p:par>
        <p:cTn id="19" dur="indefinite" restart="never" nodeType="tmRoot">
          <p:childTnLst>
            <p:seq>
              <p:cTn id="2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 txBox="1"/>
          <p:nvPr/>
        </p:nvSpPr>
        <p:spPr>
          <a:xfrm>
            <a:off x="154440" y="365040"/>
            <a:ext cx="11198880" cy="92232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fr-FR" sz="3600" spc="-1" strike="noStrike">
                <a:solidFill>
                  <a:srgbClr val="000000"/>
                </a:solidFill>
                <a:latin typeface="Calibri"/>
              </a:rPr>
              <a:t>Le monde professionnel ESS /Vie associative</a:t>
            </a:r>
            <a:endParaRPr b="0" lang="fr-FR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TextShape 2"/>
          <p:cNvSpPr txBox="1"/>
          <p:nvPr/>
        </p:nvSpPr>
        <p:spPr>
          <a:xfrm>
            <a:off x="360720" y="1287720"/>
            <a:ext cx="11307240" cy="521568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lang="fr-FR" sz="2800" spc="-1" strike="noStrike">
                <a:solidFill>
                  <a:srgbClr val="000000"/>
                </a:solidFill>
                <a:latin typeface="Calibri"/>
              </a:rPr>
              <a:t>Plafond de verre </a:t>
            </a: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: la difficulté à accéder aux postes à responsabilité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c00000"/>
              </a:buClr>
              <a:buFont typeface="Arial"/>
              <a:buChar char="•"/>
            </a:pPr>
            <a:r>
              <a:rPr b="1" lang="fr-FR" sz="2400" spc="-1" strike="noStrike">
                <a:solidFill>
                  <a:srgbClr val="c00000"/>
                </a:solidFill>
                <a:latin typeface="Calibri"/>
              </a:rPr>
              <a:t>67% des salariées de l’ESS </a:t>
            </a:r>
            <a:r>
              <a:rPr b="0" lang="fr-FR" sz="2400" spc="-1" strike="noStrike">
                <a:solidFill>
                  <a:srgbClr val="000000"/>
                </a:solidFill>
                <a:latin typeface="Calibri"/>
              </a:rPr>
              <a:t>sont des femmes</a:t>
            </a:r>
            <a:endParaRPr b="0" lang="fr-FR" sz="24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1" lang="fr-FR" sz="2400" spc="-1" strike="noStrike">
                <a:solidFill>
                  <a:srgbClr val="000000"/>
                </a:solidFill>
                <a:latin typeface="Calibri"/>
              </a:rPr>
              <a:t>52,8% des postes d’encadrement </a:t>
            </a:r>
            <a:r>
              <a:rPr b="0" lang="fr-FR" sz="2400" spc="-1" strike="noStrike">
                <a:solidFill>
                  <a:srgbClr val="000000"/>
                </a:solidFill>
                <a:latin typeface="Calibri"/>
              </a:rPr>
              <a:t>sont occupés par des femmes</a:t>
            </a:r>
            <a:endParaRPr b="0" lang="fr-FR" sz="24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c00000"/>
              </a:buClr>
              <a:buFont typeface="Arial"/>
              <a:buChar char="•"/>
            </a:pPr>
            <a:r>
              <a:rPr b="1" lang="fr-FR" sz="2400" spc="-1" strike="noStrike">
                <a:solidFill>
                  <a:srgbClr val="c00000"/>
                </a:solidFill>
                <a:latin typeface="Calibri"/>
              </a:rPr>
              <a:t>25% des postes de direction</a:t>
            </a:r>
            <a:endParaRPr b="0" lang="fr-FR" sz="2400" spc="-1" strike="noStrike">
              <a:solidFill>
                <a:srgbClr val="000000"/>
              </a:solidFill>
              <a:latin typeface="Calibri"/>
            </a:endParaRPr>
          </a:p>
          <a:p>
            <a:endParaRPr b="0" lang="fr-FR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lang="fr-FR" sz="2800" spc="-1" strike="noStrike">
                <a:solidFill>
                  <a:srgbClr val="000000"/>
                </a:solidFill>
                <a:latin typeface="Calibri"/>
              </a:rPr>
              <a:t>Une majorité d’emploi féminin et …plus de temps partiel et de CDD...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lang="fr-FR" sz="2800" spc="-1" strike="noStrike">
                <a:solidFill>
                  <a:srgbClr val="000000"/>
                </a:solidFill>
                <a:latin typeface="Calibri"/>
              </a:rPr>
              <a:t>Paroi de verre: </a:t>
            </a: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le cloisonnement des activités par genre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2400" spc="-1" strike="noStrike">
                <a:solidFill>
                  <a:srgbClr val="000000"/>
                </a:solidFill>
                <a:latin typeface="Calibri"/>
              </a:rPr>
              <a:t>Les associations fournissant des services aux particuliers ont par exemple 90% de femmes parmi leurs salariés</a:t>
            </a:r>
            <a:endParaRPr b="0" lang="fr-FR" sz="24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2400" spc="-1" strike="noStrike">
                <a:solidFill>
                  <a:srgbClr val="000000"/>
                </a:solidFill>
                <a:latin typeface="Calibri"/>
              </a:rPr>
              <a:t>lien entre faible qualification et secteurs féminisés </a:t>
            </a:r>
            <a:endParaRPr b="0" lang="fr-FR" sz="2400" spc="-1" strike="noStrike">
              <a:solidFill>
                <a:srgbClr val="000000"/>
              </a:solidFill>
              <a:latin typeface="Calibri"/>
            </a:endParaRPr>
          </a:p>
          <a:p>
            <a:pPr marL="457200">
              <a:lnSpc>
                <a:spcPct val="90000"/>
              </a:lnSpc>
              <a:spcBef>
                <a:spcPts val="499"/>
              </a:spcBef>
            </a:pPr>
            <a:endParaRPr b="0" lang="fr-FR" sz="2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1" lang="fr-FR" sz="2800" spc="-1" strike="noStrike">
                <a:solidFill>
                  <a:srgbClr val="c00000"/>
                </a:solidFill>
                <a:latin typeface="Calibri"/>
              </a:rPr>
              <a:t>Le renforcement de l’égalité entre les femmes et les hommes est un levier de développement pour les structures de l’ESS et pour l’économie en général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timing>
    <p:tnLst>
      <p:par>
        <p:cTn id="21" dur="indefinite" restart="never" nodeType="tmRoot">
          <p:childTnLst>
            <p:seq>
              <p:cTn id="2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Shape 1"/>
          <p:cNvSpPr txBox="1"/>
          <p:nvPr/>
        </p:nvSpPr>
        <p:spPr>
          <a:xfrm>
            <a:off x="927360" y="212400"/>
            <a:ext cx="10297440" cy="92052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90000"/>
              </a:lnSpc>
            </a:pPr>
            <a:r>
              <a:rPr b="0" lang="fr-FR" sz="4400" spc="-1" strike="noStrike">
                <a:solidFill>
                  <a:srgbClr val="002060"/>
                </a:solidFill>
                <a:latin typeface="Calibri Light"/>
              </a:rPr>
              <a:t>Un chantier engagé en Hauts de France</a:t>
            </a:r>
            <a:endParaRPr b="0" lang="fr-FR" sz="4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17" name="Image 3" descr=""/>
          <p:cNvPicPr/>
          <p:nvPr/>
        </p:nvPicPr>
        <p:blipFill>
          <a:blip r:embed="rId1"/>
          <a:stretch/>
        </p:blipFill>
        <p:spPr>
          <a:xfrm>
            <a:off x="1326600" y="1237320"/>
            <a:ext cx="8566560" cy="4829040"/>
          </a:xfrm>
          <a:prstGeom prst="rect">
            <a:avLst/>
          </a:prstGeom>
          <a:ln>
            <a:noFill/>
          </a:ln>
        </p:spPr>
      </p:pic>
      <p:sp>
        <p:nvSpPr>
          <p:cNvPr id="118" name="CustomShape 2"/>
          <p:cNvSpPr/>
          <p:nvPr/>
        </p:nvSpPr>
        <p:spPr>
          <a:xfrm>
            <a:off x="541080" y="5756760"/>
            <a:ext cx="10683720" cy="760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4400" spc="-1" strike="noStrike">
                <a:solidFill>
                  <a:srgbClr val="002060"/>
                </a:solidFill>
                <a:latin typeface="Calibri Light"/>
              </a:rPr>
              <a:t>par l’Etat et Le Mouvement associatif</a:t>
            </a:r>
            <a:endParaRPr b="0" lang="fr-FR" sz="4400" spc="-1" strike="noStrike">
              <a:latin typeface="Arial"/>
            </a:endParaRPr>
          </a:p>
        </p:txBody>
      </p:sp>
    </p:spTree>
  </p:cSld>
  <p:timing>
    <p:tnLst>
      <p:par>
        <p:cTn id="23" dur="indefinite" restart="never" nodeType="tmRoot">
          <p:childTnLst>
            <p:seq>
              <p:cTn id="2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476640" y="592560"/>
            <a:ext cx="11031480" cy="11199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fr-FR" sz="4400" spc="-1" strike="noStrike">
                <a:solidFill>
                  <a:srgbClr val="000000"/>
                </a:solidFill>
                <a:latin typeface="Bitter"/>
              </a:rPr>
              <a:t>Les objectifs</a:t>
            </a:r>
            <a:endParaRPr b="0" lang="fr-F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TextShape 2"/>
          <p:cNvSpPr txBox="1"/>
          <p:nvPr/>
        </p:nvSpPr>
        <p:spPr>
          <a:xfrm>
            <a:off x="193320" y="1712880"/>
            <a:ext cx="11108880" cy="49788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b="1" lang="fr-FR" sz="2800" spc="-1" strike="noStrike">
                <a:solidFill>
                  <a:srgbClr val="c00000"/>
                </a:solidFill>
                <a:latin typeface="Calibri"/>
              </a:rPr>
              <a:t>Identifier, animer, mettre en réseau </a:t>
            </a: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les associations travaillant sur la thématique des droits des femmes et de la lutte contre les violences en vue de mieux accompagner et outiller les projets ;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b="1" lang="fr-FR" sz="2800" spc="-1" strike="noStrike">
                <a:solidFill>
                  <a:srgbClr val="c00000"/>
                </a:solidFill>
                <a:latin typeface="Calibri"/>
              </a:rPr>
              <a:t>Professionnaliser et accompagner</a:t>
            </a:r>
            <a:r>
              <a:rPr b="1" lang="fr-FR" sz="2800" spc="-1" strike="noStrike">
                <a:solidFill>
                  <a:srgbClr val="000000"/>
                </a:solidFill>
                <a:latin typeface="Calibri"/>
              </a:rPr>
              <a:t> : </a:t>
            </a: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beaucoup d’associations sans salarié reposent sur le militantisme bénévole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b="1" lang="fr-FR" sz="2800" spc="-1" strike="noStrike">
                <a:solidFill>
                  <a:srgbClr val="c00000"/>
                </a:solidFill>
                <a:latin typeface="Calibri"/>
              </a:rPr>
              <a:t>Sensibiliser les acteurs de l’ESS à l’égalité femmes-hommes: </a:t>
            </a:r>
            <a:r>
              <a:rPr b="0" lang="fr-FR" sz="2600" spc="-1" strike="noStrike">
                <a:solidFill>
                  <a:srgbClr val="000000"/>
                </a:solidFill>
                <a:latin typeface="Calibri"/>
              </a:rPr>
              <a:t>recenser les bonnes pratiques, cartographier les acteurs et les ressources</a:t>
            </a:r>
            <a:endParaRPr b="0" lang="fr-FR" sz="26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 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b="1" lang="fr-FR" sz="2800" spc="-1" strike="noStrike">
                <a:solidFill>
                  <a:srgbClr val="c00000"/>
                </a:solidFill>
                <a:latin typeface="Calibri"/>
              </a:rPr>
              <a:t>Renforcer la visibilité des actions </a:t>
            </a: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menées par les associations pour en augmenter l’impact social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838080" y="0"/>
            <a:ext cx="10386720" cy="11570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90000"/>
              </a:lnSpc>
            </a:pPr>
            <a:r>
              <a:rPr b="1" lang="fr-FR" sz="4400" spc="-1" strike="noStrike">
                <a:solidFill>
                  <a:srgbClr val="000000"/>
                </a:solidFill>
                <a:latin typeface="Calibri Light"/>
              </a:rPr>
              <a:t>Les actions</a:t>
            </a:r>
            <a:endParaRPr b="0" lang="fr-F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TextShape 2"/>
          <p:cNvSpPr txBox="1"/>
          <p:nvPr/>
        </p:nvSpPr>
        <p:spPr>
          <a:xfrm>
            <a:off x="428760" y="1157400"/>
            <a:ext cx="10924920" cy="501948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Une journée thématique en novembre avec des ateliers pratiques pour renforcer la parité dans les associations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Un réseau de référents engagés dans des actions concrètes dans leurs associations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Une cartographie des acteurs et des ressources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Signature d’une Charte sur l’Egalité dans les associations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1" lang="fr-FR" sz="2800" spc="-1" strike="noStrike">
                <a:solidFill>
                  <a:srgbClr val="000000"/>
                </a:solidFill>
                <a:latin typeface="Calibri"/>
              </a:rPr>
              <a:t>=&gt; Une thématique également travaillée au CESER dans le cadre d’un groupe thématique : </a:t>
            </a:r>
            <a:r>
              <a:rPr b="1" lang="fr-FR" sz="2800" spc="-1" strike="noStrike">
                <a:solidFill>
                  <a:srgbClr val="c00000"/>
                </a:solidFill>
                <a:latin typeface="Calibri"/>
              </a:rPr>
              <a:t>Place des femmes et Vie associative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431280" y="3332880"/>
            <a:ext cx="9504720" cy="76788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just">
              <a:lnSpc>
                <a:spcPct val="90000"/>
              </a:lnSpc>
            </a:pPr>
            <a:r>
              <a:rPr b="1" lang="fr-FR" sz="5340" spc="-1" strike="noStrike">
                <a:solidFill>
                  <a:srgbClr val="1c1942"/>
                </a:solidFill>
                <a:latin typeface="Arial"/>
              </a:rPr>
              <a:t>Présidente du Mouvement associatif des Hauts de France</a:t>
            </a:r>
            <a:endParaRPr b="0" lang="fr-FR" sz="534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" name="TextShape 2"/>
          <p:cNvSpPr txBox="1"/>
          <p:nvPr/>
        </p:nvSpPr>
        <p:spPr>
          <a:xfrm>
            <a:off x="431280" y="2084760"/>
            <a:ext cx="9504720" cy="76788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just">
              <a:lnSpc>
                <a:spcPct val="100000"/>
              </a:lnSpc>
            </a:pPr>
            <a:r>
              <a:rPr b="0" lang="fr-FR" sz="4800" spc="-1" strike="noStrike">
                <a:solidFill>
                  <a:srgbClr val="1c1942"/>
                </a:solidFill>
                <a:latin typeface="Arial"/>
              </a:rPr>
              <a:t>Florence DOMANGE </a:t>
            </a:r>
            <a:endParaRPr b="0" lang="fr-FR" sz="4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TextShape 3"/>
          <p:cNvSpPr txBox="1"/>
          <p:nvPr/>
        </p:nvSpPr>
        <p:spPr>
          <a:xfrm>
            <a:off x="431280" y="4197240"/>
            <a:ext cx="9504720" cy="105588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just">
              <a:lnSpc>
                <a:spcPct val="90000"/>
              </a:lnSpc>
            </a:pPr>
            <a:r>
              <a:rPr b="1" lang="fr-FR" sz="7340" spc="-1" strike="noStrike">
                <a:solidFill>
                  <a:srgbClr val="1c1942"/>
                </a:solidFill>
                <a:latin typeface="Arial"/>
              </a:rPr>
              <a:t>Vice Présidente du CESER en charge de la thématique </a:t>
            </a:r>
            <a:r>
              <a:rPr b="1" i="1" lang="fr-FR" sz="7340" spc="-1" strike="noStrike">
                <a:solidFill>
                  <a:srgbClr val="1c1942"/>
                </a:solidFill>
                <a:latin typeface="Arial"/>
              </a:rPr>
              <a:t>Place des femmes et vie associative</a:t>
            </a:r>
            <a:endParaRPr b="0" lang="fr-FR" sz="734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Espace réservé du contenu 3" descr=""/>
          <p:cNvPicPr/>
          <p:nvPr/>
        </p:nvPicPr>
        <p:blipFill>
          <a:blip r:embed="rId1"/>
          <a:stretch/>
        </p:blipFill>
        <p:spPr>
          <a:xfrm>
            <a:off x="522360" y="3600360"/>
            <a:ext cx="10515960" cy="2478240"/>
          </a:xfrm>
          <a:prstGeom prst="rect">
            <a:avLst/>
          </a:prstGeom>
          <a:ln>
            <a:noFill/>
          </a:ln>
        </p:spPr>
      </p:pic>
      <p:pic>
        <p:nvPicPr>
          <p:cNvPr id="101" name="Image 5" descr=""/>
          <p:cNvPicPr/>
          <p:nvPr/>
        </p:nvPicPr>
        <p:blipFill>
          <a:blip r:embed="rId2"/>
          <a:stretch/>
        </p:blipFill>
        <p:spPr>
          <a:xfrm>
            <a:off x="221760" y="569160"/>
            <a:ext cx="11117160" cy="24055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166680" y="27936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90000"/>
              </a:lnSpc>
            </a:pPr>
            <a:r>
              <a:rPr b="1" lang="fr-FR" sz="4400" spc="-1" strike="noStrike">
                <a:solidFill>
                  <a:srgbClr val="000000"/>
                </a:solidFill>
                <a:latin typeface="Calibri Light"/>
              </a:rPr>
              <a:t>Poids de la vie associative en Hauts de France</a:t>
            </a:r>
            <a:endParaRPr b="0" lang="fr-F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TextShape 2"/>
          <p:cNvSpPr txBox="1"/>
          <p:nvPr/>
        </p:nvSpPr>
        <p:spPr>
          <a:xfrm>
            <a:off x="352440" y="1440000"/>
            <a:ext cx="11434320" cy="49748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3600" spc="-1" strike="noStrike">
                <a:solidFill>
                  <a:srgbClr val="000000"/>
                </a:solidFill>
                <a:latin typeface="Calibri"/>
              </a:rPr>
              <a:t>Environ </a:t>
            </a:r>
            <a:r>
              <a:rPr b="1" lang="fr-FR" sz="3600" spc="-1" strike="noStrike">
                <a:solidFill>
                  <a:srgbClr val="c00000"/>
                </a:solidFill>
                <a:latin typeface="Calibri"/>
              </a:rPr>
              <a:t>80 000 associations </a:t>
            </a:r>
            <a:r>
              <a:rPr b="0" lang="fr-FR" sz="3600" spc="-1" strike="noStrike">
                <a:solidFill>
                  <a:srgbClr val="000000"/>
                </a:solidFill>
                <a:latin typeface="Calibri"/>
              </a:rPr>
              <a:t>actives en Hauts de France</a:t>
            </a:r>
            <a:endParaRPr b="0" lang="fr-FR" sz="36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fr-FR" sz="36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b="1" lang="fr-FR" sz="3600" spc="-1" strike="noStrike">
                <a:solidFill>
                  <a:srgbClr val="c00000"/>
                </a:solidFill>
                <a:latin typeface="Calibri"/>
              </a:rPr>
              <a:t>1 million de bénévoles investis à l’année </a:t>
            </a:r>
            <a:r>
              <a:rPr b="0" lang="fr-FR" sz="3600" spc="-1" strike="noStrike">
                <a:solidFill>
                  <a:srgbClr val="000000"/>
                </a:solidFill>
                <a:latin typeface="Calibri"/>
              </a:rPr>
              <a:t>– dont 400 000 de façon régulière (au moins une fois  par semaine)</a:t>
            </a:r>
            <a:endParaRPr b="0" lang="fr-FR" sz="36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fr-FR" sz="36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b="1" lang="fr-FR" sz="3600" spc="-1" strike="noStrike">
                <a:solidFill>
                  <a:srgbClr val="c00000"/>
                </a:solidFill>
                <a:latin typeface="Calibri"/>
              </a:rPr>
              <a:t>177 754 salariés </a:t>
            </a:r>
            <a:r>
              <a:rPr b="0" lang="fr-FR" sz="3600" spc="-1" strike="noStrike">
                <a:solidFill>
                  <a:srgbClr val="000000"/>
                </a:solidFill>
                <a:latin typeface="Calibri"/>
              </a:rPr>
              <a:t>soit 11,5 % du total des emplois privés en région</a:t>
            </a:r>
            <a:endParaRPr b="0" lang="fr-FR" sz="36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fr-FR" sz="36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Image 3" descr=""/>
          <p:cNvPicPr/>
          <p:nvPr/>
        </p:nvPicPr>
        <p:blipFill>
          <a:blip r:embed="rId1"/>
          <a:stretch/>
        </p:blipFill>
        <p:spPr>
          <a:xfrm>
            <a:off x="3684960" y="2426040"/>
            <a:ext cx="8365680" cy="4029480"/>
          </a:xfrm>
          <a:prstGeom prst="rect">
            <a:avLst/>
          </a:prstGeom>
          <a:ln>
            <a:noFill/>
          </a:ln>
        </p:spPr>
      </p:pic>
      <p:pic>
        <p:nvPicPr>
          <p:cNvPr id="105" name="Image 4" descr=""/>
          <p:cNvPicPr/>
          <p:nvPr/>
        </p:nvPicPr>
        <p:blipFill>
          <a:blip r:embed="rId2"/>
          <a:stretch/>
        </p:blipFill>
        <p:spPr>
          <a:xfrm>
            <a:off x="316440" y="172080"/>
            <a:ext cx="4100760" cy="35125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90000"/>
              </a:lnSpc>
            </a:pPr>
            <a:r>
              <a:rPr b="0" lang="fr-FR" sz="4400" spc="-1" strike="noStrike">
                <a:solidFill>
                  <a:srgbClr val="000000"/>
                </a:solidFill>
                <a:latin typeface="Calibri Light"/>
              </a:rPr>
              <a:t>Les femmes dans les gouvernances associatives</a:t>
            </a:r>
            <a:endParaRPr b="0" lang="fr-F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90000"/>
              </a:lnSpc>
              <a:spcBef>
                <a:spcPts val="1001"/>
              </a:spcBef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3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fr-FR" sz="3200" spc="-1" strike="noStrike">
                <a:solidFill>
                  <a:srgbClr val="c00000"/>
                </a:solidFill>
                <a:latin typeface="Calibri"/>
              </a:rPr>
              <a:t>Parité dans les adhésions </a:t>
            </a:r>
            <a:r>
              <a:rPr b="0" lang="fr-FR" sz="3200" spc="-1" strike="noStrike">
                <a:solidFill>
                  <a:srgbClr val="000000"/>
                </a:solidFill>
                <a:latin typeface="Calibri"/>
              </a:rPr>
              <a:t>(50% d’adhérents de chaque sexe)</a:t>
            </a: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3200" spc="-1" strike="noStrike">
                <a:solidFill>
                  <a:srgbClr val="000000"/>
                </a:solidFill>
                <a:latin typeface="Calibri"/>
              </a:rPr>
              <a:t>…</a:t>
            </a:r>
            <a:r>
              <a:rPr b="0" lang="fr-FR" sz="3200" spc="-1" strike="noStrike">
                <a:solidFill>
                  <a:srgbClr val="000000"/>
                </a:solidFill>
                <a:latin typeface="Calibri"/>
              </a:rPr>
              <a:t>qui ne se retrouve pas dans les Présidences: </a:t>
            </a:r>
            <a:r>
              <a:rPr b="1" lang="fr-FR" sz="3200" spc="-1" strike="noStrike">
                <a:solidFill>
                  <a:srgbClr val="c00000"/>
                </a:solidFill>
                <a:latin typeface="Calibri"/>
              </a:rPr>
              <a:t>61% des Présidences occupées par des hommes  </a:t>
            </a: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3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fr-FR" sz="3200" spc="-1" strike="noStrike">
                <a:solidFill>
                  <a:srgbClr val="c00000"/>
                </a:solidFill>
                <a:latin typeface="Calibri"/>
              </a:rPr>
              <a:t>Une répartition bénévole différenciée </a:t>
            </a:r>
            <a:r>
              <a:rPr b="1" lang="fr-FR" sz="3200" spc="-1" strike="noStrike">
                <a:solidFill>
                  <a:srgbClr val="000000"/>
                </a:solidFill>
                <a:latin typeface="Calibri"/>
              </a:rPr>
              <a:t>=</a:t>
            </a:r>
            <a:r>
              <a:rPr b="1" lang="fr-FR" sz="3200" spc="-1" strike="noStrike">
                <a:solidFill>
                  <a:srgbClr val="c00000"/>
                </a:solidFill>
                <a:latin typeface="Calibri"/>
              </a:rPr>
              <a:t> </a:t>
            </a:r>
            <a:r>
              <a:rPr b="0" lang="fr-FR" sz="3200" spc="-1" strike="noStrike">
                <a:solidFill>
                  <a:srgbClr val="000000"/>
                </a:solidFill>
                <a:latin typeface="Calibri"/>
              </a:rPr>
              <a:t>reflet des a priori sur les sexes: plus d’hommes dans le sport, plus de femmes dans l’action sociale</a:t>
            </a: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399960" y="471600"/>
            <a:ext cx="11100600" cy="605088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90000"/>
              </a:lnSpc>
              <a:spcBef>
                <a:spcPts val="1001"/>
              </a:spcBef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b="1" lang="fr-FR" sz="2800" spc="-1" strike="noStrike">
                <a:solidFill>
                  <a:srgbClr val="c00000"/>
                </a:solidFill>
                <a:latin typeface="Calibri"/>
              </a:rPr>
              <a:t>La participation des femmes dans les associations s’est développée depuis 20 ans</a:t>
            </a: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, ce qui va de pair avec la hausse du nombre de femmes actives et diplômées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Les présidentes d’association sont ou ont été moins souvent que les hommes membres d’un parti politique ou d’un syndicat =&gt; </a:t>
            </a:r>
            <a:r>
              <a:rPr b="1" lang="fr-FR" sz="2800" spc="-1" strike="noStrike">
                <a:solidFill>
                  <a:srgbClr val="c00000"/>
                </a:solidFill>
                <a:latin typeface="Calibri"/>
              </a:rPr>
              <a:t>moins de cumul des mandats 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Les femmes présidentes accèdent à ce poste plus souvent après avoir été adhérentes, usagères, bénévoles, secrétaires et membres du conseil d’administration mais moins souvent fondatrices ou vice-présidentes que les hommes =&gt; </a:t>
            </a:r>
            <a:r>
              <a:rPr b="1" lang="fr-FR" sz="2800" spc="-1" strike="noStrike">
                <a:solidFill>
                  <a:srgbClr val="c00000"/>
                </a:solidFill>
                <a:latin typeface="Calibri"/>
              </a:rPr>
              <a:t>les femmes doivent se légitimer par leur parcours au sein de l’association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Image 3" descr=""/>
          <p:cNvPicPr/>
          <p:nvPr/>
        </p:nvPicPr>
        <p:blipFill>
          <a:blip r:embed="rId1"/>
          <a:stretch/>
        </p:blipFill>
        <p:spPr>
          <a:xfrm>
            <a:off x="1757520" y="786960"/>
            <a:ext cx="8372160" cy="58467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5" dur="indefinite" restart="never" nodeType="tmRoot">
          <p:childTnLst>
            <p:seq>
              <p:cTn id="1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Image 3" descr=""/>
          <p:cNvPicPr/>
          <p:nvPr/>
        </p:nvPicPr>
        <p:blipFill>
          <a:blip r:embed="rId1"/>
          <a:stretch/>
        </p:blipFill>
        <p:spPr>
          <a:xfrm>
            <a:off x="1057320" y="826200"/>
            <a:ext cx="8410320" cy="5902920"/>
          </a:xfrm>
          <a:prstGeom prst="rect">
            <a:avLst/>
          </a:prstGeom>
          <a:ln>
            <a:noFill/>
          </a:ln>
        </p:spPr>
      </p:pic>
      <p:sp>
        <p:nvSpPr>
          <p:cNvPr id="111" name="CustomShape 1"/>
          <p:cNvSpPr/>
          <p:nvPr/>
        </p:nvSpPr>
        <p:spPr>
          <a:xfrm>
            <a:off x="343080" y="185760"/>
            <a:ext cx="1074384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Une participation bénévole différenciée</a:t>
            </a:r>
            <a:endParaRPr b="0" lang="fr-FR" sz="1800" spc="-1" strike="noStrike">
              <a:latin typeface="Arial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LibreOffice/6.0.6.2$Windows_x86 LibreOffice_project/0c292870b25a325b5ed35f6b45599d2ea4458e77</Application>
  <Words>577</Words>
  <Paragraphs>71</Paragraphs>
  <Company>Hewlett-Packard Company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2019-03-05T11:08:21Z</dcterms:created>
  <dc:creator/>
  <dc:description/>
  <dc:language>fr-FR</dc:language>
  <cp:lastModifiedBy/>
  <cp:revision>1</cp:revision>
  <dc:subject/>
  <dc:title>Présentation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Hewlett-Packard Company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Grand écran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14</vt:i4>
  </property>
</Properties>
</file>